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436" r:id="rId4"/>
    <p:sldId id="437" r:id="rId5"/>
    <p:sldId id="259" r:id="rId6"/>
    <p:sldId id="331" r:id="rId7"/>
    <p:sldId id="258" r:id="rId8"/>
    <p:sldId id="332" r:id="rId9"/>
    <p:sldId id="438" r:id="rId10"/>
    <p:sldId id="439" r:id="rId11"/>
    <p:sldId id="440" r:id="rId12"/>
    <p:sldId id="441" r:id="rId13"/>
    <p:sldId id="329" r:id="rId14"/>
    <p:sldId id="442" r:id="rId15"/>
    <p:sldId id="380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582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206" autoAdjust="0"/>
    <p:restoredTop sz="92571" autoAdjust="0"/>
  </p:normalViewPr>
  <p:slideViewPr>
    <p:cSldViewPr>
      <p:cViewPr>
        <p:scale>
          <a:sx n="75" d="100"/>
          <a:sy n="75" d="100"/>
        </p:scale>
        <p:origin x="-1548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2789185676304268E-2"/>
          <c:y val="2.6265142757254105E-2"/>
          <c:w val="0.5493948415931208"/>
          <c:h val="0.81738932412141108"/>
        </c:manualLayout>
      </c:layout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</a:t>
                    </a:r>
                    <a:r>
                      <a:rPr lang="en-US" smtClean="0"/>
                      <a:t>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16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37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920" baseline="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 </c:v>
                </c:pt>
                <c:pt idx="1">
                  <c:v>дети </c:v>
                </c:pt>
                <c:pt idx="2">
                  <c:v>пенсионеры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0.22000000000000092</c:v>
                </c:pt>
                <c:pt idx="2">
                  <c:v>0.21200000000000024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859049563279054"/>
          <c:y val="9.9187663326003261E-2"/>
          <c:w val="0.34412357830271761"/>
          <c:h val="0.62730314960629918"/>
        </c:manualLayout>
      </c:layout>
      <c:txPr>
        <a:bodyPr/>
        <a:lstStyle/>
        <a:p>
          <a:pPr>
            <a:defRPr sz="2450" baseline="0"/>
          </a:pPr>
          <a:endParaRPr lang="ru-RU"/>
        </a:p>
      </c:txPr>
    </c:legend>
    <c:plotVisOnly val="1"/>
    <c:dispBlanksAs val="zero"/>
  </c:chart>
  <c:externalData r:id="rId1"/>
</c:chartSpace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BD12D-2D18-4980-BAED-1ACE120D3968}">
      <dsp:nvSpPr>
        <dsp:cNvPr id="0" name=""/>
        <dsp:cNvSpPr/>
      </dsp:nvSpPr>
      <dsp:spPr>
        <a:xfrm>
          <a:off x="0" y="543260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03430-CB59-4963-AD5D-68188080C6C5}">
      <dsp:nvSpPr>
        <dsp:cNvPr id="0" name=""/>
        <dsp:cNvSpPr/>
      </dsp:nvSpPr>
      <dsp:spPr>
        <a:xfrm>
          <a:off x="411480" y="41420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Глава Администрации</a:t>
          </a:r>
          <a:endParaRPr lang="ru-RU" sz="3400" kern="1200" dirty="0"/>
        </a:p>
      </dsp:txBody>
      <dsp:txXfrm>
        <a:off x="460476" y="90416"/>
        <a:ext cx="5662728" cy="905688"/>
      </dsp:txXfrm>
    </dsp:sp>
    <dsp:sp modelId="{3CF6EDA3-0CB1-42ED-A7D5-40F7BBA575E2}">
      <dsp:nvSpPr>
        <dsp:cNvPr id="0" name=""/>
        <dsp:cNvSpPr/>
      </dsp:nvSpPr>
      <dsp:spPr>
        <a:xfrm>
          <a:off x="0" y="208550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D5EA4-801E-4686-95AD-C50A4EAB9F89}">
      <dsp:nvSpPr>
        <dsp:cNvPr id="0" name=""/>
        <dsp:cNvSpPr/>
      </dsp:nvSpPr>
      <dsp:spPr>
        <a:xfrm>
          <a:off x="411480" y="1583661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Заместитель главы Администрации </a:t>
          </a:r>
          <a:endParaRPr lang="ru-RU" sz="3400" kern="1200" dirty="0"/>
        </a:p>
      </dsp:txBody>
      <dsp:txXfrm>
        <a:off x="460476" y="1632657"/>
        <a:ext cx="5662728" cy="905688"/>
      </dsp:txXfrm>
    </dsp:sp>
    <dsp:sp modelId="{8F4B8C91-3AFE-4338-B584-D40F9F0830F6}">
      <dsp:nvSpPr>
        <dsp:cNvPr id="0" name=""/>
        <dsp:cNvSpPr/>
      </dsp:nvSpPr>
      <dsp:spPr>
        <a:xfrm>
          <a:off x="0" y="362774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C71AA-AD25-40D9-9155-D6F937FAA264}">
      <dsp:nvSpPr>
        <dsp:cNvPr id="0" name=""/>
        <dsp:cNvSpPr/>
      </dsp:nvSpPr>
      <dsp:spPr>
        <a:xfrm>
          <a:off x="411480" y="3125900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Инспектор первичного воинского учета</a:t>
          </a:r>
          <a:endParaRPr lang="ru-RU" sz="3400" kern="1200" dirty="0"/>
        </a:p>
      </dsp:txBody>
      <dsp:txXfrm>
        <a:off x="460476" y="3174896"/>
        <a:ext cx="5662728" cy="905688"/>
      </dsp:txXfrm>
    </dsp:sp>
  </dsp:spTree>
</dsp:drawing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8EB0D-7C3F-4DD8-A5B8-7B27208759F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8D6D-4D1D-476D-B4C4-9B496A92CE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5747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7422" y="4429132"/>
            <a:ext cx="4643470" cy="571504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tx1"/>
                </a:solidFill>
              </a:rPr>
              <a:t>ОТКРЫТАЯ СЕССИЯ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16" y="4643422"/>
            <a:ext cx="8429684" cy="22145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Ежегодный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отчёт о результатах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деятельности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Администрации Среднесибирского     сельсовета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5857892"/>
            <a:ext cx="450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за 2020 год</a:t>
            </a:r>
            <a:endParaRPr lang="ru-RU" sz="2800" dirty="0"/>
          </a:p>
        </p:txBody>
      </p:sp>
      <p:pic>
        <p:nvPicPr>
          <p:cNvPr id="60417" name="Picture 1" descr="C:\Users\SRED\Documents\12. Совет депутатов сессии\ПРЕВЬЮ СОВЕТ ДЕПУТАТОВ СР-ОГО СЕЛЬ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488" y="0"/>
            <a:ext cx="3403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Благоустройство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8" name="Picture 2" descr="C:\Users\SRED\Documents\5. МЕСТНЫЕ ИНИНИЦИАТИВЫ\2. Детск площадка на 2020 год\фото начального состояния\IMG_20191106_115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3429024" cy="2571768"/>
          </a:xfrm>
          <a:prstGeom prst="rect">
            <a:avLst/>
          </a:prstGeom>
          <a:noFill/>
        </p:spPr>
      </p:pic>
      <p:pic>
        <p:nvPicPr>
          <p:cNvPr id="75779" name="Picture 3" descr="C:\Users\SRED\Documents\5. МЕСТНЫЕ ИНИНИЦИАТИВЫ\2. Детск площадка на 2020 год\фото после работ\IMG_20201006_101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143380"/>
            <a:ext cx="3428991" cy="2571744"/>
          </a:xfrm>
          <a:prstGeom prst="rect">
            <a:avLst/>
          </a:prstGeom>
          <a:noFill/>
        </p:spPr>
      </p:pic>
      <p:pic>
        <p:nvPicPr>
          <p:cNvPr id="75780" name="Picture 4" descr="C:\Users\SRED\Documents\5. МЕСТНЫЕ ИНИНИЦИАТИВЫ\2. Детск площадка на 2020 год\фото после работ\IMG_20201006_100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446572"/>
            <a:ext cx="3357586" cy="251819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57488" y="571480"/>
            <a:ext cx="367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Обустройство Детской площадки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71604" y="1000108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86578" y="1071546"/>
            <a:ext cx="103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5781" name="Picture 5" descr="C:\Users\SRED\Documents\5. МЕСТНЫЕ ИНИНИЦИАТИВЫ\2. Детск площадка на 2020 год\фото начального состояния\IMG_20191106_115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488" y="0"/>
            <a:ext cx="3403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Благоустройство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642918"/>
            <a:ext cx="638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Физкультурно-оздоровительный комплекс открытого типа</a:t>
            </a:r>
            <a:endParaRPr lang="ru-RU" b="1" dirty="0"/>
          </a:p>
        </p:txBody>
      </p:sp>
      <p:pic>
        <p:nvPicPr>
          <p:cNvPr id="76802" name="Picture 2" descr="C:\Users\SRED\Documents\7. Гродская среда\1.2019-2020 городск среда спорт площадка\фото для проекта\дорожка воркаут многофунк пл. фут.баск.волей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2873798" cy="2643206"/>
          </a:xfrm>
          <a:prstGeom prst="rect">
            <a:avLst/>
          </a:prstGeom>
          <a:noFill/>
        </p:spPr>
      </p:pic>
      <p:pic>
        <p:nvPicPr>
          <p:cNvPr id="76803" name="Picture 3" descr="C:\Users\SRED\Documents\7. Гродская среда\1.2019-2020 городск среда спорт площадка\фото для проекта\многофункц площ.фут.баск.волейб.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41016"/>
            <a:ext cx="3489312" cy="2616984"/>
          </a:xfrm>
          <a:prstGeom prst="rect">
            <a:avLst/>
          </a:prstGeom>
          <a:noFill/>
        </p:spPr>
      </p:pic>
      <p:pic>
        <p:nvPicPr>
          <p:cNvPr id="76804" name="Picture 4" descr="C:\Users\SRED\Documents\7. Гродская среда\1.2019-2020 городск среда спорт площадка\после\IMG_20200824_115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71612"/>
            <a:ext cx="3429024" cy="2571768"/>
          </a:xfrm>
          <a:prstGeom prst="rect">
            <a:avLst/>
          </a:prstGeom>
          <a:noFill/>
        </p:spPr>
      </p:pic>
      <p:pic>
        <p:nvPicPr>
          <p:cNvPr id="76805" name="Picture 5" descr="C:\Users\SRED\Documents\7. Гродская среда\1.2019-2020 городск среда спорт площадка\после\IMG-20200912-WA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0459" y="4143380"/>
            <a:ext cx="3619493" cy="27146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00166" y="1142984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57950" y="1142984"/>
            <a:ext cx="103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2910" y="1214422"/>
            <a:ext cx="8229600" cy="4864307"/>
          </a:xfrm>
        </p:spPr>
        <p:txBody>
          <a:bodyPr>
            <a:normAutofit/>
          </a:bodyPr>
          <a:lstStyle/>
          <a:p>
            <a:r>
              <a:rPr lang="ru-RU" sz="4400" dirty="0" smtClean="0"/>
              <a:t> 34 постановления; </a:t>
            </a:r>
          </a:p>
          <a:p>
            <a:r>
              <a:rPr lang="ru-RU" sz="4400" dirty="0" smtClean="0"/>
              <a:t>27 распоряжений</a:t>
            </a:r>
          </a:p>
          <a:p>
            <a:r>
              <a:rPr lang="ru-RU" sz="4400" dirty="0" smtClean="0"/>
              <a:t>31 нотариальное действие </a:t>
            </a:r>
            <a:endParaRPr lang="ru-RU" sz="4400" dirty="0" smtClean="0"/>
          </a:p>
          <a:p>
            <a:r>
              <a:rPr lang="ru-RU" sz="4400" dirty="0" smtClean="0"/>
              <a:t>897 справок. </a:t>
            </a:r>
            <a:endParaRPr lang="ru-RU" sz="4400" dirty="0" smtClean="0"/>
          </a:p>
          <a:p>
            <a:pPr algn="ctr"/>
            <a:endParaRPr lang="ru-RU" sz="44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РАБОТА С НАСЕЛЕНИЕМ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СПОРТ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297" name="Picture 1" descr="C:\Users\SRED\Documents\12. Совет депутатов сессии\2021\№30 отчетная\Доклады по культуре и работе С.Д\спорт 2020\2ffbae68-8a0f-43cc-bee6-1b7308a207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3214710" cy="3214710"/>
          </a:xfrm>
          <a:prstGeom prst="rect">
            <a:avLst/>
          </a:prstGeom>
          <a:noFill/>
        </p:spPr>
      </p:pic>
      <p:pic>
        <p:nvPicPr>
          <p:cNvPr id="55298" name="Picture 2" descr="C:\Users\SRED\Documents\12. Совет депутатов сессии\2021\№30 отчетная\Доклады по культуре и работе С.Д\спорт 2020\5bd4db32-8b50-400f-9e94-8e08924dff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00438"/>
            <a:ext cx="2307441" cy="3076588"/>
          </a:xfrm>
          <a:prstGeom prst="rect">
            <a:avLst/>
          </a:prstGeom>
          <a:noFill/>
        </p:spPr>
      </p:pic>
      <p:pic>
        <p:nvPicPr>
          <p:cNvPr id="55299" name="Picture 3" descr="C:\Users\SRED\Documents\12. Совет депутатов сессии\2021\№30 отчетная\Доклады по культуре и работе С.Д\спорт 2020\Новая папка\70a99a21-1de6-4597-aba9-81a00e0430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071546"/>
            <a:ext cx="5394311" cy="2373892"/>
          </a:xfrm>
          <a:prstGeom prst="rect">
            <a:avLst/>
          </a:prstGeom>
          <a:noFill/>
        </p:spPr>
      </p:pic>
      <p:pic>
        <p:nvPicPr>
          <p:cNvPr id="55301" name="Picture 5" descr="C:\Users\SRED\Documents\12. Совет депутатов сессии\2021\№30 отчетная\Доклады по культуре и работе С.Д\спорт 2020\Новая папка\6dd20cd1-60d6-4039-8e27-d896624f1c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3500438"/>
            <a:ext cx="2366944" cy="3155925"/>
          </a:xfrm>
          <a:prstGeom prst="rect">
            <a:avLst/>
          </a:prstGeom>
          <a:noFill/>
        </p:spPr>
      </p:pic>
      <p:pic>
        <p:nvPicPr>
          <p:cNvPr id="55302" name="Picture 6" descr="C:\Users\SRED\Documents\12. Совет депутатов сессии\2021\№30 отчетная\Доклады по культуре и работе С.Д\спорт 2020\Новая папка\82e8f867-63b1-42a3-8b6f-b9cf253b52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7" y="3500438"/>
            <a:ext cx="352427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SAM_39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5"/>
            <a:ext cx="3429024" cy="256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928670"/>
            <a:ext cx="8525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МКУДО «Тальменская детская школа искусств» филиал № 2 п.Среднесибирский</a:t>
            </a:r>
          </a:p>
          <a:p>
            <a:endParaRPr lang="ru-RU" dirty="0"/>
          </a:p>
        </p:txBody>
      </p:sp>
      <p:pic>
        <p:nvPicPr>
          <p:cNvPr id="27650" name="Picture 2" descr="IMG-20190521-WA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428736"/>
            <a:ext cx="456889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Конфетти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71942"/>
            <a:ext cx="1428760" cy="206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Болтенкова Ари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4071942"/>
            <a:ext cx="1500198" cy="20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Лад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071942"/>
            <a:ext cx="150383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Небылиц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071942"/>
            <a:ext cx="150375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Смоляго 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071942"/>
            <a:ext cx="150831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ЧСмоляго 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4071942"/>
            <a:ext cx="1488586" cy="204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786050" y="357166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Образование и культура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КГБУ «Среднесибирский центр помощи детям, оставшимся без попечения родителей»- Директор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Шауберт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6116" y="142852"/>
            <a:ext cx="2734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Образование и культура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3251" name="Picture 3" descr="C:\Users\SRED\Documents\12. Совет депутатов сессии\2021\№30 отчетная\Доклады по культуре и работе С.Д\д-дом\IMG_4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3148735" cy="2100182"/>
          </a:xfrm>
          <a:prstGeom prst="rect">
            <a:avLst/>
          </a:prstGeom>
          <a:noFill/>
        </p:spPr>
      </p:pic>
      <p:pic>
        <p:nvPicPr>
          <p:cNvPr id="53252" name="Picture 4" descr="C:\Users\SRED\Documents\12. Совет депутатов сессии\2021\№30 отчетная\Доклады по культуре и работе С.Д\д-дом\IMG_4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14422"/>
            <a:ext cx="3213140" cy="2143140"/>
          </a:xfrm>
          <a:prstGeom prst="rect">
            <a:avLst/>
          </a:prstGeom>
          <a:noFill/>
        </p:spPr>
      </p:pic>
      <p:pic>
        <p:nvPicPr>
          <p:cNvPr id="53253" name="Picture 5" descr="C:\Users\SRED\Documents\12. Совет депутатов сессии\2021\№30 отчетная\Доклады по культуре и работе С.Д\д-дом\IMG_4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14422"/>
            <a:ext cx="2643174" cy="1762977"/>
          </a:xfrm>
          <a:prstGeom prst="rect">
            <a:avLst/>
          </a:prstGeom>
          <a:noFill/>
        </p:spPr>
      </p:pic>
      <p:pic>
        <p:nvPicPr>
          <p:cNvPr id="53254" name="Picture 6" descr="C:\Users\SRED\Documents\12. Совет депутатов сессии\2021\№30 отчетная\Доклады по культуре и работе С.Д\д-дом\IMG_1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3571868" cy="2382408"/>
          </a:xfrm>
          <a:prstGeom prst="rect">
            <a:avLst/>
          </a:prstGeom>
          <a:noFill/>
        </p:spPr>
      </p:pic>
      <p:pic>
        <p:nvPicPr>
          <p:cNvPr id="53255" name="Picture 7" descr="C:\Users\SRED\Documents\12. Совет депутатов сессии\2021\№30 отчетная\Доклады по культуре и работе С.Д\д-дом\IMG_14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429000"/>
            <a:ext cx="2786082" cy="1858295"/>
          </a:xfrm>
          <a:prstGeom prst="rect">
            <a:avLst/>
          </a:prstGeom>
          <a:noFill/>
        </p:spPr>
      </p:pic>
      <p:pic>
        <p:nvPicPr>
          <p:cNvPr id="53256" name="Picture 8" descr="C:\Users\SRED\Documents\12. Совет депутатов сессии\2021\№30 отчетная\Доклады по культуре и работе С.Д\д-дом\IMG_14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7964" y="3429000"/>
            <a:ext cx="3106036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57158" y="214290"/>
            <a:ext cx="842968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на 2021 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1. Завершить подготовку проектно-сметной документации по ремонту ДК и провести экспертизу ценообразования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2. Подать заявку на участие в программе "Формирование современной городской среды на территории поселений" по проекту "Благоустройство сквера и аллеи", победить в отборочном туре.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3. Отремонтировать дорогу по ул. Юбилейная (от центральной площади до школы)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4. Провести работу по подготовке к участию в программе ППМИ, проект - уличное освещение (установить дополнительно не менее 30 светильников)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5.При поддержке районной администрации вступить в программу "Комплексное развитие сельских территорий" по обеспечению населения качественной питьевой водой.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6.При поддержке района провести работы по подготовке и асфальтированию дороги по ул. Юбилейная от магазина "Мария-РА" до пересечения с ул. Новой.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Мы решали и будем решать все вопросы, возникающие в ходе жизнедеятельности поселения.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Завершая свой доклад, я хотел бы поблагодарить главу района и работников районной администрации за помощь и поддержку, руководителей учреждений, предприятий и организаций за взаимопонимание и взаимодействие с администрацией сельского поселения, депутатов села за понимание и поддержку при решении многих вопросов, всем жителям села, кто участвовал в жизни села и помогал в работе.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администрация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8596" y="214290"/>
            <a:ext cx="8405871" cy="6304403"/>
          </a:xfrm>
        </p:spPr>
      </p:pic>
      <p:sp>
        <p:nvSpPr>
          <p:cNvPr id="12" name="Прямоугольник 11"/>
          <p:cNvSpPr/>
          <p:nvPr/>
        </p:nvSpPr>
        <p:spPr>
          <a:xfrm>
            <a:off x="1142976" y="2000240"/>
            <a:ext cx="7622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Спасибо за внимание!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357126" y="357166"/>
            <a:ext cx="878687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Информация о работе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 культуры, библиотеке.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Информация о работе Совета депутатов Среднесибирского сельсовета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3643314"/>
            <a:ext cx="757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Докладчик: Заведующая </a:t>
            </a:r>
            <a:r>
              <a:rPr lang="ru-RU" sz="2800" dirty="0" smtClean="0"/>
              <a:t>ДК п. Среднесибирский, депутат Совета депутатов Среднесибирского сельсовета Давыдова Е.В. </a:t>
            </a:r>
            <a:endParaRPr lang="ru-RU" sz="2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19356" cy="2085842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0299" y="1"/>
            <a:ext cx="2020224" cy="2143115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0562" y="0"/>
            <a:ext cx="2044426" cy="2214554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6429388" y="0"/>
            <a:ext cx="2559977" cy="2071678"/>
          </a:xfrm>
          <a:prstGeom prst="rect">
            <a:avLst/>
          </a:prstGeom>
          <a:noFill/>
        </p:spPr>
      </p:pic>
      <p:pic>
        <p:nvPicPr>
          <p:cNvPr id="9" name="Picture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786058"/>
            <a:ext cx="2971800" cy="2914650"/>
          </a:xfrm>
          <a:prstGeom prst="rect">
            <a:avLst/>
          </a:prstGeom>
          <a:noFill/>
        </p:spPr>
      </p:pic>
      <p:pic>
        <p:nvPicPr>
          <p:cNvPr id="10" name="Picture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00364" y="2714620"/>
            <a:ext cx="2743589" cy="3071834"/>
          </a:xfrm>
          <a:prstGeom prst="rect">
            <a:avLst/>
          </a:prstGeom>
          <a:noFill/>
        </p:spPr>
      </p:pic>
      <p:pic>
        <p:nvPicPr>
          <p:cNvPr id="11" name="Picture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86446" y="2714620"/>
            <a:ext cx="3143272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142852"/>
            <a:ext cx="7972452" cy="357190"/>
          </a:xfrm>
        </p:spPr>
        <p:txBody>
          <a:bodyPr anchor="t"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Повестка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158" y="642918"/>
          <a:ext cx="8501122" cy="5930363"/>
        </p:xfrm>
        <a:graphic>
          <a:graphicData uri="http://schemas.openxmlformats.org/drawingml/2006/table">
            <a:tbl>
              <a:tblPr/>
              <a:tblGrid>
                <a:gridCol w="283911"/>
                <a:gridCol w="4039935"/>
                <a:gridCol w="3371135"/>
                <a:gridCol w="806141"/>
              </a:tblGrid>
              <a:tr h="1066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Выступление заместителя главы Администрации района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Первый заместитель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главы администрации </a:t>
                      </a:r>
                      <a:r>
                        <a:rPr kumimoji="0" lang="ru-RU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Тальменского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района по оперативному управлению, Щербаков</a:t>
                      </a:r>
                      <a:r>
                        <a:rPr kumimoji="0"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Игорь </a:t>
                      </a:r>
                      <a:r>
                        <a:rPr kumimoji="0" lang="ru-RU" sz="14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Аликович</a:t>
                      </a:r>
                      <a:endParaRPr kumimoji="0"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мин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Награждение районными грамотами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Щербаков</a:t>
                      </a:r>
                      <a:r>
                        <a:rPr kumimoji="0"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И.А.</a:t>
                      </a:r>
                      <a:endParaRPr kumimoji="0"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мин</a:t>
                      </a:r>
                      <a:endParaRPr lang="ru-RU" sz="1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Отчет о  работе Администрации Среднесибирского сельсовета за 2020 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Докладывает глава сельсовета </a:t>
                      </a:r>
                    </a:p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В.Я. </a:t>
                      </a:r>
                      <a:r>
                        <a:rPr kumimoji="0" lang="ru-RU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Эрмиш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мин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2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Информация о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работе Дома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культуры, библиотеки.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Информация о работе Совета депутатов Среднесибирского сельсовета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Выступления по оценке деятельности Администрации сельсовета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Заведующая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ДК п. Среднесибирский, депутат Совета депутатов Среднесибирского сельсовета Давыдова Е.В.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мин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Информация о работе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МКОУ "Среднесибирская СОШ  и МКДОУ "СРЕДНЕСИБИРСКИЙ Д/С"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Выступления по оценке деятельности Администрации сельсовета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Директор школы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Зоммер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Я.К.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мин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Отчет участкового уполномоченного полиции о состоянии правопорядка на территории сельсовета 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2020год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Участковый уполномоченный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полиции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Конецкий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А.В.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мин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Награждение грамотами, благодарственными письмами Администрации Среднесибирского сельсовета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Глава сельсовета В.Я.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Эрмиш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мин.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SRED\Documents\12. Совет депутатов сессии\2021\№30 отчетная\Доклады по культуре и работе С.Д\Библиотека отчет 2020 к 4 марта\Занимаемся Ориг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3448" cy="2305086"/>
          </a:xfrm>
          <a:prstGeom prst="rect">
            <a:avLst/>
          </a:prstGeom>
          <a:noFill/>
        </p:spPr>
      </p:pic>
      <p:pic>
        <p:nvPicPr>
          <p:cNvPr id="83971" name="Picture 3" descr="C:\Users\SRED\Documents\12. Совет депутатов сессии\2021\№30 отчетная\Доклады по культуре и работе С.Д\Библиотека отчет 2020 к 4 марта\Заседание клуба пожилого человека Ла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0"/>
            <a:ext cx="3143240" cy="2357430"/>
          </a:xfrm>
          <a:prstGeom prst="rect">
            <a:avLst/>
          </a:prstGeom>
          <a:noFill/>
        </p:spPr>
      </p:pic>
      <p:pic>
        <p:nvPicPr>
          <p:cNvPr id="83972" name="Picture 4" descr="C:\Users\SRED\Documents\12. Совет депутатов сессии\2021\№30 отчетная\Доклады по культуре и работе С.Д\Библиотека отчет 2020 к 4 марта\Радуга хорошего настроения -праздник для юношества к 8 март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00306"/>
            <a:ext cx="3428992" cy="2511468"/>
          </a:xfrm>
          <a:prstGeom prst="rect">
            <a:avLst/>
          </a:prstGeom>
          <a:noFill/>
        </p:spPr>
      </p:pic>
      <p:pic>
        <p:nvPicPr>
          <p:cNvPr id="83973" name="Picture 5" descr="C:\Users\SRED\Documents\12. Совет депутатов сессии\2021\№30 отчетная\Доклады по культуре и работе С.Д\Библиотека отчет 2020 к 4 марта\Клуб пожилого человека Лад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643422"/>
            <a:ext cx="2952771" cy="2214578"/>
          </a:xfrm>
          <a:prstGeom prst="rect">
            <a:avLst/>
          </a:prstGeom>
          <a:noFill/>
        </p:spPr>
      </p:pic>
      <p:pic>
        <p:nvPicPr>
          <p:cNvPr id="83974" name="Picture 6" descr="C:\Users\SRED\Documents\12. Совет депутатов сессии\2021\№30 отчетная\Доклады по культуре и работе С.Д\Библиотека отчет 2020 к 4 марта\Досуг детей . Час  интересных затей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3156" y="0"/>
            <a:ext cx="2990844" cy="2243133"/>
          </a:xfrm>
          <a:prstGeom prst="rect">
            <a:avLst/>
          </a:prstGeom>
          <a:noFill/>
        </p:spPr>
      </p:pic>
      <p:pic>
        <p:nvPicPr>
          <p:cNvPr id="83975" name="Picture 7" descr="C:\Users\SRED\Documents\12. Совет депутатов сессии\2021\№30 отчетная\Доклады по культуре и работе С.Д\Библиотека отчет 2020 к 4 марта\летний читальный зал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2500306"/>
            <a:ext cx="3390174" cy="2168520"/>
          </a:xfrm>
          <a:prstGeom prst="rect">
            <a:avLst/>
          </a:prstGeom>
          <a:noFill/>
        </p:spPr>
      </p:pic>
      <p:pic>
        <p:nvPicPr>
          <p:cNvPr id="83976" name="Picture 8" descr="C:\Users\SRED\Documents\12. Совет депутатов сессии\2021\№30 отчетная\Доклады по культуре и работе С.Д\Библиотека отчет 2020 к 4 марта\День молодого избирател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4141014"/>
            <a:ext cx="3622648" cy="271698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357126" y="928670"/>
            <a:ext cx="87868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smtClean="0"/>
              <a:t>Информация о работе МКОУ "Среднесибирская СОШ  и МКДОУ </a:t>
            </a:r>
            <a:r>
              <a:rPr lang="ru-RU" sz="4000" b="1" dirty="0" smtClean="0"/>
              <a:t>«СРЕДНЕСИБИРСКИЙ Д/С» </a:t>
            </a:r>
            <a:endParaRPr lang="ru-RU" sz="40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3643314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Докладчик: </a:t>
            </a:r>
            <a:r>
              <a:rPr lang="ru-RU" sz="2800" b="1" dirty="0" smtClean="0"/>
              <a:t>Директор школы </a:t>
            </a:r>
            <a:r>
              <a:rPr lang="ru-RU" sz="2800" b="1" dirty="0" err="1" smtClean="0"/>
              <a:t>Зоммер</a:t>
            </a:r>
            <a:r>
              <a:rPr lang="ru-RU" sz="2800" b="1" dirty="0" smtClean="0"/>
              <a:t> Я.К. 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SRED\Documents\12. Совет депутатов сессии\2021\№30 отчетная\Доклады по культуре и работе С.Д\д-сад доклад\DSC022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4857751" cy="3643314"/>
          </a:xfrm>
          <a:prstGeom prst="rect">
            <a:avLst/>
          </a:prstGeom>
          <a:noFill/>
        </p:spPr>
      </p:pic>
      <p:pic>
        <p:nvPicPr>
          <p:cNvPr id="84995" name="Picture 3" descr="C:\Users\SRED\Documents\12. Совет депутатов сессии\2021\№30 отчетная\Доклады по культуре и работе С.Д\д-сад доклад\DSC037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467" y="3071810"/>
            <a:ext cx="4762533" cy="3571900"/>
          </a:xfrm>
          <a:prstGeom prst="rect">
            <a:avLst/>
          </a:prstGeom>
          <a:noFill/>
        </p:spPr>
      </p:pic>
      <p:pic>
        <p:nvPicPr>
          <p:cNvPr id="84996" name="Picture 4" descr="C:\Users\SRED\Documents\12. Совет депутатов сессии\2021\№30 отчетная\Доклады по культуре и работе С.Д\д-сад доклад\DSC062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00562" cy="3375422"/>
          </a:xfrm>
          <a:prstGeom prst="rect">
            <a:avLst/>
          </a:prstGeom>
          <a:noFill/>
        </p:spPr>
      </p:pic>
      <p:pic>
        <p:nvPicPr>
          <p:cNvPr id="84997" name="Picture 5" descr="C:\Users\SRED\Documents\12. Совет депутатов сессии\2021\№30 отчетная\Доклады по культуре и работе С.Д\д-сад доклад\DSC067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-125017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357126" y="928670"/>
            <a:ext cx="87868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smtClean="0"/>
              <a:t>Отчет участкового уполномоченного полиции о состоянии правопорядка на территории сельсовета за 2020год</a:t>
            </a:r>
            <a:endParaRPr lang="ru-RU" sz="40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3643314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Докладчик: </a:t>
            </a:r>
            <a:r>
              <a:rPr lang="ru-RU" sz="2800" b="1" dirty="0" smtClean="0"/>
              <a:t>Участковый уполномоченный полиции </a:t>
            </a:r>
            <a:r>
              <a:rPr lang="ru-RU" sz="2800" b="1" dirty="0" err="1" smtClean="0"/>
              <a:t>Конецкий</a:t>
            </a:r>
            <a:r>
              <a:rPr lang="ru-RU" sz="2800" b="1" dirty="0" smtClean="0"/>
              <a:t> А.В.</a:t>
            </a:r>
            <a:endParaRPr lang="ru-RU" sz="2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Calibri"/>
              </a:rPr>
              <a:t>ДЕМОГРАФИЯ</a:t>
            </a:r>
            <a:r>
              <a:rPr lang="ru-RU" sz="2400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</a:rPr>
              <a:t>Численность </a:t>
            </a:r>
            <a:r>
              <a:rPr lang="ru-RU" sz="2400" dirty="0" smtClean="0">
                <a:solidFill>
                  <a:srgbClr val="000000"/>
                </a:solidFill>
                <a:latin typeface="Calibri"/>
              </a:rPr>
              <a:t>населения по состоянию на </a:t>
            </a:r>
            <a:r>
              <a:rPr lang="ru-RU" sz="2400" dirty="0" smtClean="0">
                <a:solidFill>
                  <a:srgbClr val="000000"/>
                </a:solidFill>
                <a:latin typeface="Calibri"/>
              </a:rPr>
              <a:t>01.01.2021 </a:t>
            </a:r>
            <a:r>
              <a:rPr lang="ru-RU" sz="2400" dirty="0" smtClean="0">
                <a:solidFill>
                  <a:srgbClr val="000000"/>
                </a:solidFill>
                <a:latin typeface="Calibri"/>
              </a:rPr>
              <a:t>года составила </a:t>
            </a:r>
            <a:r>
              <a:rPr lang="ru-RU" sz="2400" dirty="0" smtClean="0">
                <a:solidFill>
                  <a:srgbClr val="C00000"/>
                </a:solidFill>
                <a:latin typeface="Calibri"/>
              </a:rPr>
              <a:t>2012 </a:t>
            </a:r>
            <a:r>
              <a:rPr lang="ru-RU" sz="2400" dirty="0" smtClean="0">
                <a:solidFill>
                  <a:srgbClr val="C00000"/>
                </a:solidFill>
                <a:latin typeface="Calibri"/>
              </a:rPr>
              <a:t>чел.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1571612"/>
          <a:ext cx="871540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ДЕМОГРАФИЯ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857364"/>
          <a:ext cx="8229600" cy="2928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6768"/>
                <a:gridCol w="2592288"/>
                <a:gridCol w="1810544"/>
              </a:tblGrid>
              <a:tr h="92550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2019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2020</a:t>
                      </a:r>
                      <a:endParaRPr lang="ru-RU" sz="2800" b="1" dirty="0"/>
                    </a:p>
                  </a:txBody>
                  <a:tcPr/>
                </a:tc>
              </a:tr>
              <a:tr h="1001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Calibri"/>
                          <a:cs typeface="Times New Roman"/>
                        </a:rPr>
                        <a:t>Рождаемость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2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32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1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Calibri"/>
                          <a:cs typeface="Times New Roman"/>
                        </a:rPr>
                        <a:t>Смертность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5828"/>
                </a:solidFill>
              </a:rPr>
              <a:t>Здравоохранение</a:t>
            </a:r>
            <a:endParaRPr lang="ru-RU" dirty="0">
              <a:solidFill>
                <a:srgbClr val="00582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1357298"/>
            <a:ext cx="7000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Амбулаторию возглавляет врач общей практики Позднякова Елена Александровна </a:t>
            </a:r>
            <a:endParaRPr lang="ru-RU" b="1" dirty="0" smtClean="0"/>
          </a:p>
          <a:p>
            <a:r>
              <a:rPr lang="ru-RU" b="1" dirty="0" smtClean="0"/>
              <a:t> Коллектив </a:t>
            </a:r>
            <a:r>
              <a:rPr lang="ru-RU" b="1" dirty="0" smtClean="0"/>
              <a:t>– 8 человек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Ежедневно амбулаторию посещают </a:t>
            </a:r>
            <a:endParaRPr lang="ru-RU" b="1" dirty="0" smtClean="0"/>
          </a:p>
          <a:p>
            <a:r>
              <a:rPr lang="ru-RU" b="1" dirty="0" smtClean="0"/>
              <a:t> от </a:t>
            </a:r>
            <a:r>
              <a:rPr lang="ru-RU" b="1" dirty="0" smtClean="0"/>
              <a:t>30 до 50-ти человек. </a:t>
            </a:r>
            <a:endParaRPr lang="ru-RU" b="1" dirty="0"/>
          </a:p>
        </p:txBody>
      </p:sp>
      <p:pic>
        <p:nvPicPr>
          <p:cNvPr id="7" name="Picture 3" descr="C:\Documents and Settings\User1\Мои документы\фото\СЛАЙДЫ ПО БЛАГОУСТРОЙСТВУ СРЕДНЕСИБИРСКИЙ\АМБУЛАТОРИЯ\P1000205_cut-photo.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000372"/>
            <a:ext cx="2497335" cy="3143272"/>
          </a:xfrm>
          <a:prstGeom prst="rect">
            <a:avLst/>
          </a:prstGeom>
          <a:noFill/>
        </p:spPr>
      </p:pic>
      <p:pic>
        <p:nvPicPr>
          <p:cNvPr id="1027" name="Picture 3" descr="C:\Users\SRED\Desktop\амбул 2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14488"/>
            <a:ext cx="3271830" cy="4846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ЭКОНОМИКА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571472" y="500042"/>
            <a:ext cx="98584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Доходы бюджета  за 2020 год составили 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млн. 992 400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.руб.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доходной части бюджета поселения выглядит следующим образом: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собственные доходы составляют 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млн. 862 200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руб.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C:\Users\SRED\Desktop\э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1214422"/>
            <a:ext cx="6915337" cy="3643338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00034" y="0"/>
            <a:ext cx="8380820" cy="666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бюджета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2020 год составили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млн. 462 600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них: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общегосударственные вопросы – 2042,6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т.руб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национальная оборона  - 168,1 т.руб.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национальная безопасность – 3,3 т.руб.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национальная экономика  - 1870,5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т.руб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 них строительство детской площадки 1516,6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т.руб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дорожный фонд 353,9 т.руб.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благоустройство – 3494,5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т.руб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из них 3145,4 т.руб. благоустройство физкультурно-оздоровительного комплекса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культура – 719,3 т.руб.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социальная политика – 164,1 т.руб.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1\Мои документы\Совет депутатов\отчетная сессия 13.04.2017\1. наш поселок\image (1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357562"/>
            <a:ext cx="4500563" cy="3500438"/>
          </a:xfrm>
          <a:prstGeom prst="rect">
            <a:avLst/>
          </a:prstGeom>
          <a:noFill/>
        </p:spPr>
      </p:pic>
      <p:pic>
        <p:nvPicPr>
          <p:cNvPr id="3075" name="Picture 3" descr="C:\Documents and Settings\User1\Рабочий стол\для презинтации\image (7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723148"/>
            <a:ext cx="3643338" cy="2634413"/>
          </a:xfrm>
          <a:prstGeom prst="rect">
            <a:avLst/>
          </a:prstGeom>
          <a:noFill/>
        </p:spPr>
      </p:pic>
      <p:pic>
        <p:nvPicPr>
          <p:cNvPr id="3077" name="Picture 5" descr="C:\Documents and Settings\User1\Мои документы\Совет депутатов\отчетная сессия 13.04.2017\1. наш поселок\image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357562"/>
            <a:ext cx="4643438" cy="3500438"/>
          </a:xfrm>
          <a:prstGeom prst="rect">
            <a:avLst/>
          </a:prstGeom>
          <a:noFill/>
        </p:spPr>
      </p:pic>
      <p:pic>
        <p:nvPicPr>
          <p:cNvPr id="3078" name="Picture 6" descr="C:\Documents and Settings\User1\Мои документы\Совет депутатов\отчетная сессия 13.04.2017\5 благоустройство\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474" y="714356"/>
            <a:ext cx="3548087" cy="2661066"/>
          </a:xfrm>
          <a:prstGeom prst="rect">
            <a:avLst/>
          </a:prstGeom>
          <a:noFill/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857488" y="0"/>
            <a:ext cx="3403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Благоустройство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488" y="0"/>
            <a:ext cx="3403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Благоустройство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2" name="Picture 2" descr="C:\Users\SRED\Documents\фото\2. 2020 год\IMG_20200713_083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2825351" cy="3767134"/>
          </a:xfrm>
          <a:prstGeom prst="rect">
            <a:avLst/>
          </a:prstGeom>
          <a:noFill/>
        </p:spPr>
      </p:pic>
      <p:pic>
        <p:nvPicPr>
          <p:cNvPr id="56324" name="Picture 4" descr="C:\Users\SRED\Documents\фото\2. 2020 год\IMG_20200713_083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044" y="1214421"/>
            <a:ext cx="2839661" cy="3786215"/>
          </a:xfrm>
          <a:prstGeom prst="rect">
            <a:avLst/>
          </a:prstGeom>
          <a:noFill/>
        </p:spPr>
      </p:pic>
      <p:pic>
        <p:nvPicPr>
          <p:cNvPr id="56325" name="Picture 5" descr="C:\Users\SRED\Documents\фото\2. 2020 год\IMG_20200713_083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214422"/>
            <a:ext cx="2857520" cy="38100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28794" y="642918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Ямочный ремонт дорог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488" y="0"/>
            <a:ext cx="3403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Благоустройство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 descr="C:\Users\SRED\Documents\фото\2. 2020 год\противопож безоп\IMG-20200928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3023768" cy="4031691"/>
          </a:xfrm>
          <a:prstGeom prst="rect">
            <a:avLst/>
          </a:prstGeom>
          <a:noFill/>
        </p:spPr>
      </p:pic>
      <p:pic>
        <p:nvPicPr>
          <p:cNvPr id="74755" name="Picture 3" descr="C:\Users\SRED\Documents\фото\2. 2020 год\противопож безоп\IMG-20200928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357298"/>
            <a:ext cx="3020597" cy="4027462"/>
          </a:xfrm>
          <a:prstGeom prst="rect">
            <a:avLst/>
          </a:prstGeom>
          <a:noFill/>
        </p:spPr>
      </p:pic>
      <p:pic>
        <p:nvPicPr>
          <p:cNvPr id="74756" name="Picture 4" descr="C:\Users\SRED\Documents\фото\2. 2020 год\противопож безоп\IMG-20200422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357298"/>
            <a:ext cx="3000396" cy="40005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5984" y="642918"/>
            <a:ext cx="4719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Опашка противопожарной полосы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3420</TotalTime>
  <Words>661</Words>
  <Application>Microsoft Office PowerPoint</Application>
  <PresentationFormat>Экран (4:3)</PresentationFormat>
  <Paragraphs>133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Открытая</vt:lpstr>
      <vt:lpstr> ОТКРЫТАЯ СЕССИЯ </vt:lpstr>
      <vt:lpstr>Повестка</vt:lpstr>
      <vt:lpstr>ДЕМОГРАФИЯ Численность населения по состоянию на 01.01.2021 года составила 2012 чел.</vt:lpstr>
      <vt:lpstr> ДЕМОГРАФИЯ</vt:lpstr>
      <vt:lpstr>Здравоохранение</vt:lpstr>
      <vt:lpstr>ЭКОНОМИКА </vt:lpstr>
      <vt:lpstr>Слайд 7</vt:lpstr>
      <vt:lpstr>Слайд 8</vt:lpstr>
      <vt:lpstr>Слайд 9</vt:lpstr>
      <vt:lpstr>Слайд 10</vt:lpstr>
      <vt:lpstr>Слайд 11</vt:lpstr>
      <vt:lpstr>РАБОТА С НАСЕЛЕНИЕМ </vt:lpstr>
      <vt:lpstr>СПОРТ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Открытая сессия Совета депутатов Ларичихинского сельсовета</dc:title>
  <dc:creator>2011</dc:creator>
  <cp:lastModifiedBy>SRED</cp:lastModifiedBy>
  <cp:revision>444</cp:revision>
  <dcterms:created xsi:type="dcterms:W3CDTF">2016-02-22T15:59:19Z</dcterms:created>
  <dcterms:modified xsi:type="dcterms:W3CDTF">2021-03-04T06:35:34Z</dcterms:modified>
</cp:coreProperties>
</file>